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9" r:id="rId19"/>
    <p:sldId id="280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79" autoAdjust="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1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5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62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7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2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7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05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37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29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E3FF-29E2-4B6A-B925-CC015E369F1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82A4-B2FC-4223-8CEC-B881230A7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3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orum.materinstvo.ru/uploads/1219154532/post-42422-1219482643_thum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996">
            <a:off x="5268762" y="2402570"/>
            <a:ext cx="2986344" cy="413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36246"/>
            <a:ext cx="5976664" cy="2722551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B050"/>
                </a:solidFill>
              </a:rPr>
              <a:t>Фотографические </a:t>
            </a:r>
            <a:br>
              <a:rPr lang="ru-RU" sz="5400" b="1" i="1" dirty="0" smtClean="0">
                <a:solidFill>
                  <a:srgbClr val="00B050"/>
                </a:solidFill>
              </a:rPr>
            </a:br>
            <a:r>
              <a:rPr lang="ru-RU" sz="5400" b="1" i="1" dirty="0" smtClean="0">
                <a:solidFill>
                  <a:srgbClr val="00B050"/>
                </a:solidFill>
              </a:rPr>
              <a:t>методы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7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77370" y="231440"/>
            <a:ext cx="5352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Масштабы фотосъемки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5386" y="1002658"/>
            <a:ext cx="76090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>
                <a:solidFill>
                  <a:srgbClr val="002060"/>
                </a:solidFill>
              </a:rPr>
              <a:t>В настоящее время аэрофотосъемку выполняют в основном с высот до 7 км с самолетов типа АН-ЗО, ИЛ-14 и АН-2 в масштабах </a:t>
            </a:r>
            <a:r>
              <a:rPr lang="ru-RU" sz="2400" b="1" i="1" dirty="0">
                <a:solidFill>
                  <a:srgbClr val="C00000"/>
                </a:solidFill>
              </a:rPr>
              <a:t>1:10 000 — 1:140 000</a:t>
            </a:r>
            <a:r>
              <a:rPr lang="ru-RU" sz="2400" b="1" i="1" dirty="0">
                <a:solidFill>
                  <a:srgbClr val="002060"/>
                </a:solidFill>
              </a:rPr>
              <a:t>.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algn="ctr" fontAlgn="base"/>
            <a:endParaRPr lang="ru-RU" sz="24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</a:rPr>
              <a:t>Для </a:t>
            </a:r>
            <a:r>
              <a:rPr lang="ru-RU" sz="2400" b="1" i="1" dirty="0">
                <a:solidFill>
                  <a:srgbClr val="002060"/>
                </a:solidFill>
              </a:rPr>
              <a:t>получения аэрофотоснимков более мелкого масштаба осуществляют высотную съемку с высот 11—12 км, применяя короткофокусные </a:t>
            </a:r>
            <a:r>
              <a:rPr lang="ru-RU" sz="2400" b="1" i="1" dirty="0" err="1">
                <a:solidFill>
                  <a:srgbClr val="002060"/>
                </a:solidFill>
              </a:rPr>
              <a:t>аэрофотоаппараты</a:t>
            </a:r>
            <a:r>
              <a:rPr lang="ru-RU" sz="2400" b="1" i="1" dirty="0">
                <a:solidFill>
                  <a:srgbClr val="002060"/>
                </a:solidFill>
              </a:rPr>
              <a:t>.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algn="ctr" fontAlgn="base"/>
            <a:endParaRPr lang="ru-RU" sz="24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</a:rPr>
              <a:t>С </a:t>
            </a:r>
            <a:r>
              <a:rPr lang="ru-RU" sz="2400" b="1" i="1" dirty="0">
                <a:solidFill>
                  <a:srgbClr val="002060"/>
                </a:solidFill>
              </a:rPr>
              <a:t>помощью </a:t>
            </a:r>
            <a:r>
              <a:rPr lang="ru-RU" sz="2400" b="1" i="1" dirty="0" err="1">
                <a:solidFill>
                  <a:srgbClr val="002060"/>
                </a:solidFill>
              </a:rPr>
              <a:t>аэрофотоаппаратов</a:t>
            </a:r>
            <a:r>
              <a:rPr lang="ru-RU" sz="2400" b="1" i="1" dirty="0">
                <a:solidFill>
                  <a:srgbClr val="002060"/>
                </a:solidFill>
              </a:rPr>
              <a:t> с различными фокусными расстояниями можно (снимая с различной высоты) получать аэрофотоснимки одного масштаба.</a:t>
            </a:r>
          </a:p>
        </p:txBody>
      </p:sp>
    </p:spTree>
    <p:extLst>
      <p:ext uri="{BB962C8B-B14F-4D97-AF65-F5344CB8AC3E}">
        <p14:creationId xmlns:p14="http://schemas.microsoft.com/office/powerpoint/2010/main" val="1972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1051" y="431086"/>
            <a:ext cx="8665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По масштабу фотоснимки подразделяют на: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</a:rPr>
              <a:t>крупномасштабные (крупные 1:25 000</a:t>
            </a:r>
            <a:r>
              <a:rPr lang="ru-RU" sz="3200" b="1" i="1" dirty="0" smtClean="0">
                <a:solidFill>
                  <a:srgbClr val="002060"/>
                </a:solidFill>
              </a:rPr>
              <a:t>),</a:t>
            </a:r>
          </a:p>
          <a:p>
            <a:pPr marL="285750" lvl="0" indent="-285750" fontAlgn="base">
              <a:buFont typeface="Wingdings" pitchFamily="2" charset="2"/>
              <a:buChar char="Ø"/>
            </a:pPr>
            <a:endParaRPr lang="ru-RU" sz="3200" b="1" i="1" dirty="0">
              <a:solidFill>
                <a:srgbClr val="002060"/>
              </a:solidFill>
            </a:endParaRPr>
          </a:p>
          <a:p>
            <a:pPr marL="285750" lvl="0" indent="-285750" fontAlgn="base"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</a:rPr>
              <a:t>среднемасштабные (1:25 000 — 1:70 000</a:t>
            </a:r>
            <a:r>
              <a:rPr lang="ru-RU" sz="3200" b="1" i="1" dirty="0" smtClean="0">
                <a:solidFill>
                  <a:srgbClr val="002060"/>
                </a:solidFill>
              </a:rPr>
              <a:t>),</a:t>
            </a:r>
          </a:p>
          <a:p>
            <a:pPr marL="285750" lvl="0" indent="-285750" fontAlgn="base">
              <a:buFont typeface="Wingdings" pitchFamily="2" charset="2"/>
              <a:buChar char="Ø"/>
            </a:pPr>
            <a:endParaRPr lang="ru-RU" sz="3200" b="1" i="1" dirty="0">
              <a:solidFill>
                <a:srgbClr val="002060"/>
              </a:solidFill>
            </a:endParaRPr>
          </a:p>
          <a:p>
            <a:pPr marL="285750" lvl="0" indent="-285750" fontAlgn="base"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</a:rPr>
              <a:t>мелкомасштабные (мельче 1:70 000).</a:t>
            </a:r>
          </a:p>
        </p:txBody>
      </p:sp>
    </p:spTree>
    <p:extLst>
      <p:ext uri="{BB962C8B-B14F-4D97-AF65-F5344CB8AC3E}">
        <p14:creationId xmlns:p14="http://schemas.microsoft.com/office/powerpoint/2010/main" val="180203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8791" y="548680"/>
            <a:ext cx="8725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rgbClr val="C00000"/>
                </a:solidFill>
              </a:rPr>
              <a:t>В</a:t>
            </a:r>
            <a:r>
              <a:rPr lang="ru-RU" sz="4000" b="1" i="1" dirty="0" smtClean="0">
                <a:solidFill>
                  <a:srgbClr val="C00000"/>
                </a:solidFill>
              </a:rPr>
              <a:t>ерхний </a:t>
            </a:r>
            <a:r>
              <a:rPr lang="ru-RU" sz="4000" b="1" i="1" dirty="0">
                <a:solidFill>
                  <a:srgbClr val="C00000"/>
                </a:solidFill>
              </a:rPr>
              <a:t>предел </a:t>
            </a:r>
            <a:r>
              <a:rPr lang="ru-RU" sz="4000" b="1" i="1" dirty="0" smtClean="0">
                <a:solidFill>
                  <a:srgbClr val="C00000"/>
                </a:solidFill>
              </a:rPr>
              <a:t>информативности -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3344" y="2110654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>
                <a:solidFill>
                  <a:srgbClr val="002060"/>
                </a:solidFill>
              </a:rPr>
              <a:t>п</a:t>
            </a:r>
            <a:r>
              <a:rPr lang="ru-RU" sz="3000" b="1" i="1" dirty="0" smtClean="0">
                <a:solidFill>
                  <a:srgbClr val="002060"/>
                </a:solidFill>
              </a:rPr>
              <a:t>редел, когда при </a:t>
            </a:r>
            <a:r>
              <a:rPr lang="ru-RU" sz="3000" b="1" i="1" dirty="0">
                <a:solidFill>
                  <a:srgbClr val="002060"/>
                </a:solidFill>
              </a:rPr>
              <a:t>последовательном увеличении масштаба фотоснимков наступает такой момент, когда дальнейшее увеличение </a:t>
            </a:r>
            <a:endParaRPr lang="ru-RU" sz="3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3000" b="1" i="1" dirty="0" smtClean="0">
                <a:solidFill>
                  <a:srgbClr val="002060"/>
                </a:solidFill>
              </a:rPr>
              <a:t>не </a:t>
            </a:r>
            <a:r>
              <a:rPr lang="ru-RU" sz="3000" b="1" i="1" dirty="0">
                <a:solidFill>
                  <a:srgbClr val="002060"/>
                </a:solidFill>
              </a:rPr>
              <a:t>дает новой информации, </a:t>
            </a:r>
            <a:endParaRPr lang="ru-RU" sz="3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3000" b="1" i="1" dirty="0" smtClean="0">
                <a:solidFill>
                  <a:srgbClr val="002060"/>
                </a:solidFill>
              </a:rPr>
              <a:t>не </a:t>
            </a:r>
            <a:r>
              <a:rPr lang="ru-RU" sz="3000" b="1" i="1" dirty="0">
                <a:solidFill>
                  <a:srgbClr val="002060"/>
                </a:solidFill>
              </a:rPr>
              <a:t>выявляются новые </a:t>
            </a:r>
            <a:r>
              <a:rPr lang="ru-RU" sz="3000" b="1" i="1" dirty="0" smtClean="0">
                <a:solidFill>
                  <a:srgbClr val="002060"/>
                </a:solidFill>
              </a:rPr>
              <a:t>детали</a:t>
            </a:r>
            <a:endParaRPr lang="ru-RU" sz="3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9465" y="404664"/>
            <a:ext cx="691276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600" b="1" i="1" dirty="0">
                <a:solidFill>
                  <a:srgbClr val="002060"/>
                </a:solidFill>
              </a:rPr>
              <a:t>Применение </a:t>
            </a:r>
            <a:r>
              <a:rPr lang="ru-RU" sz="2600" b="1" i="1" dirty="0">
                <a:solidFill>
                  <a:srgbClr val="C00000"/>
                </a:solidFill>
              </a:rPr>
              <a:t>крупно- и среднемасштабных фотоснимков </a:t>
            </a:r>
            <a:r>
              <a:rPr lang="ru-RU" sz="2600" b="1" i="1" dirty="0">
                <a:solidFill>
                  <a:srgbClr val="002060"/>
                </a:solidFill>
              </a:rPr>
              <a:t>при оптическом картировании позволяет выявить детали объекта, значительно повысить точность проведения его границ и достоверность его оконтуривания</a:t>
            </a:r>
            <a:r>
              <a:rPr lang="ru-RU" sz="2600" b="1" i="1" dirty="0" smtClean="0">
                <a:solidFill>
                  <a:srgbClr val="002060"/>
                </a:solidFill>
              </a:rPr>
              <a:t>.</a:t>
            </a:r>
          </a:p>
          <a:p>
            <a:pPr algn="ctr" fontAlgn="base"/>
            <a:endParaRPr lang="ru-RU" sz="26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600" b="1" i="1" dirty="0">
                <a:solidFill>
                  <a:srgbClr val="002060"/>
                </a:solidFill>
              </a:rPr>
              <a:t>Однако на </a:t>
            </a:r>
            <a:r>
              <a:rPr lang="ru-RU" sz="2600" b="1" i="1" dirty="0">
                <a:solidFill>
                  <a:srgbClr val="C00000"/>
                </a:solidFill>
              </a:rPr>
              <a:t>мелкомасштабных снимках, </a:t>
            </a:r>
            <a:r>
              <a:rPr lang="ru-RU" sz="2600" b="1" i="1" dirty="0">
                <a:solidFill>
                  <a:srgbClr val="002060"/>
                </a:solidFill>
              </a:rPr>
              <a:t>обладающих большей обзорностью и генерализацией изображения, лучше видны общие закономерности объекта и возможна экстраполяция установленных границ на смежных площадях</a:t>
            </a:r>
          </a:p>
        </p:txBody>
      </p:sp>
    </p:spTree>
    <p:extLst>
      <p:ext uri="{BB962C8B-B14F-4D97-AF65-F5344CB8AC3E}">
        <p14:creationId xmlns:p14="http://schemas.microsoft.com/office/powerpoint/2010/main" val="21391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1009906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1" dirty="0">
                <a:solidFill>
                  <a:srgbClr val="002060"/>
                </a:solidFill>
              </a:rPr>
              <a:t>При </a:t>
            </a:r>
            <a:r>
              <a:rPr lang="ru-RU" sz="2800" b="1" i="1" dirty="0">
                <a:solidFill>
                  <a:srgbClr val="C00000"/>
                </a:solidFill>
              </a:rPr>
              <a:t>космической съемке</a:t>
            </a:r>
            <a:r>
              <a:rPr lang="ru-RU" sz="2800" b="1" i="1" dirty="0">
                <a:solidFill>
                  <a:srgbClr val="002060"/>
                </a:solidFill>
              </a:rPr>
              <a:t> фотографические камеры позволяют получать плановые и перспективные снимки.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800" b="1" i="1" dirty="0" smtClean="0">
                <a:solidFill>
                  <a:srgbClr val="002060"/>
                </a:solidFill>
              </a:rPr>
              <a:t>Снимки </a:t>
            </a:r>
            <a:r>
              <a:rPr lang="ru-RU" sz="2800" b="1" i="1" dirty="0">
                <a:solidFill>
                  <a:srgbClr val="002060"/>
                </a:solidFill>
              </a:rPr>
              <a:t>охватывают одним кадром площадь от 20 тыс. </a:t>
            </a:r>
            <a:r>
              <a:rPr lang="ru-RU" sz="2800" b="1" i="1" dirty="0" err="1">
                <a:solidFill>
                  <a:srgbClr val="002060"/>
                </a:solidFill>
              </a:rPr>
              <a:t>кв.км</a:t>
            </a:r>
            <a:r>
              <a:rPr lang="ru-RU" sz="2800" b="1" i="1" dirty="0">
                <a:solidFill>
                  <a:srgbClr val="002060"/>
                </a:solidFill>
              </a:rPr>
              <a:t>. </a:t>
            </a:r>
            <a:r>
              <a:rPr lang="ru-RU" sz="2800" b="1" i="1" dirty="0" smtClean="0">
                <a:solidFill>
                  <a:srgbClr val="002060"/>
                </a:solidFill>
              </a:rPr>
              <a:t>до 200 </a:t>
            </a:r>
            <a:r>
              <a:rPr lang="ru-RU" sz="2800" b="1" i="1" dirty="0">
                <a:solidFill>
                  <a:srgbClr val="002060"/>
                </a:solidFill>
              </a:rPr>
              <a:t>тыс. </a:t>
            </a:r>
            <a:r>
              <a:rPr lang="ru-RU" sz="2800" b="1" i="1" dirty="0" err="1">
                <a:solidFill>
                  <a:srgbClr val="002060"/>
                </a:solidFill>
              </a:rPr>
              <a:t>кв.км</a:t>
            </a:r>
            <a:r>
              <a:rPr lang="ru-RU" sz="2800" b="1" i="1" dirty="0">
                <a:solidFill>
                  <a:srgbClr val="002060"/>
                </a:solidFill>
              </a:rPr>
              <a:t>. 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</a:p>
          <a:p>
            <a:pPr algn="ctr" fontAlgn="base"/>
            <a:r>
              <a:rPr lang="ru-RU" sz="2800" b="1" i="1" dirty="0" smtClean="0">
                <a:solidFill>
                  <a:srgbClr val="002060"/>
                </a:solidFill>
              </a:rPr>
              <a:t>Получают </a:t>
            </a:r>
            <a:r>
              <a:rPr lang="ru-RU" sz="2800" b="1" i="1" dirty="0">
                <a:solidFill>
                  <a:srgbClr val="002060"/>
                </a:solidFill>
              </a:rPr>
              <a:t>материалы высокой разрешающей способности и качества изображения.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800" b="1" i="1" dirty="0" smtClean="0">
                <a:solidFill>
                  <a:srgbClr val="002060"/>
                </a:solidFill>
              </a:rPr>
              <a:t>Их </a:t>
            </a:r>
            <a:r>
              <a:rPr lang="ru-RU" sz="2800" b="1" i="1" dirty="0">
                <a:solidFill>
                  <a:srgbClr val="C00000"/>
                </a:solidFill>
              </a:rPr>
              <a:t>недостаток</a:t>
            </a:r>
            <a:r>
              <a:rPr lang="ru-RU" sz="2800" b="1" i="1" dirty="0">
                <a:solidFill>
                  <a:srgbClr val="002060"/>
                </a:solidFill>
              </a:rPr>
              <a:t>: информация не поддается автоматизированной обработке без предварительных преобразований.</a:t>
            </a:r>
          </a:p>
        </p:txBody>
      </p:sp>
    </p:spTree>
    <p:extLst>
      <p:ext uri="{BB962C8B-B14F-4D97-AF65-F5344CB8AC3E}">
        <p14:creationId xmlns:p14="http://schemas.microsoft.com/office/powerpoint/2010/main" val="98052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21341" y="982175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>
                <a:solidFill>
                  <a:srgbClr val="002060"/>
                </a:solidFill>
              </a:rPr>
              <a:t>При фотографическом способе снимки получают с помощью системы </a:t>
            </a:r>
            <a:r>
              <a:rPr lang="ru-RU" sz="2400" b="1" i="1" dirty="0">
                <a:solidFill>
                  <a:srgbClr val="C00000"/>
                </a:solidFill>
              </a:rPr>
              <a:t>«объектив—фотопленка», </a:t>
            </a:r>
            <a:r>
              <a:rPr lang="ru-RU" sz="2400" b="1" i="1" dirty="0">
                <a:solidFill>
                  <a:srgbClr val="002060"/>
                </a:solidFill>
              </a:rPr>
              <a:t>где фотопленка состоит из: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    подложки (основы),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   эмульсионного (светочувствительного) слоя,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   защитного слоя,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    противоореольного слоя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</a:p>
          <a:p>
            <a:pPr fontAlgn="base"/>
            <a:endParaRPr lang="ru-RU" sz="2400" b="1" i="1" dirty="0">
              <a:solidFill>
                <a:srgbClr val="002060"/>
              </a:solidFill>
            </a:endParaRPr>
          </a:p>
          <a:p>
            <a:pPr fontAlgn="base"/>
            <a:endParaRPr lang="ru-RU" sz="2400" b="1" i="1" dirty="0">
              <a:solidFill>
                <a:srgbClr val="002060"/>
              </a:solidFill>
            </a:endParaRP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При фотографировании используются пленки: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   черно-белые,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   цветные негативные,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   цветные спектрозональные.</a:t>
            </a:r>
          </a:p>
        </p:txBody>
      </p:sp>
    </p:spTree>
    <p:extLst>
      <p:ext uri="{BB962C8B-B14F-4D97-AF65-F5344CB8AC3E}">
        <p14:creationId xmlns:p14="http://schemas.microsoft.com/office/powerpoint/2010/main" val="313265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31640" y="332656"/>
            <a:ext cx="727280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200" b="1" i="1" dirty="0">
                <a:solidFill>
                  <a:srgbClr val="C00000"/>
                </a:solidFill>
              </a:rPr>
              <a:t>Черно-белые фотопленки</a:t>
            </a:r>
            <a:r>
              <a:rPr lang="ru-RU" sz="2200" b="1" i="1" dirty="0">
                <a:solidFill>
                  <a:srgbClr val="002060"/>
                </a:solidFill>
              </a:rPr>
              <a:t>. Эмульсия черно-белых фотопленок может быть </a:t>
            </a:r>
            <a:r>
              <a:rPr lang="ru-RU" sz="2200" b="1" i="1" dirty="0" err="1">
                <a:solidFill>
                  <a:srgbClr val="002060"/>
                </a:solidFill>
              </a:rPr>
              <a:t>очувствлена</a:t>
            </a:r>
            <a:r>
              <a:rPr lang="ru-RU" sz="2200" b="1" i="1" dirty="0">
                <a:solidFill>
                  <a:srgbClr val="002060"/>
                </a:solidFill>
              </a:rPr>
              <a:t> к разным участкам видимой области спектра. </a:t>
            </a:r>
            <a:endParaRPr lang="ru-RU" sz="2200" b="1" i="1" dirty="0" smtClean="0">
              <a:solidFill>
                <a:srgbClr val="002060"/>
              </a:solidFill>
            </a:endParaRPr>
          </a:p>
          <a:p>
            <a:pPr algn="ctr" fontAlgn="base"/>
            <a:endParaRPr lang="ru-RU" sz="22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200" b="1" i="1" dirty="0" smtClean="0">
                <a:solidFill>
                  <a:srgbClr val="C00000"/>
                </a:solidFill>
              </a:rPr>
              <a:t>Цветные </a:t>
            </a:r>
            <a:r>
              <a:rPr lang="ru-RU" sz="2200" b="1" i="1" dirty="0">
                <a:solidFill>
                  <a:srgbClr val="C00000"/>
                </a:solidFill>
              </a:rPr>
              <a:t>негативные фотопленки</a:t>
            </a:r>
            <a:r>
              <a:rPr lang="ru-RU" sz="2200" b="1" i="1" dirty="0">
                <a:solidFill>
                  <a:srgbClr val="002060"/>
                </a:solidFill>
              </a:rPr>
              <a:t> имеют не один, а три светочувствительных слоя, что позволяет после позитивного процесса (печати на бумагу или позитивную пленку) получить правильную цветопередачу. На таких снимках растительность изображается зеленой, почва коричневатой и т.д.</a:t>
            </a:r>
          </a:p>
          <a:p>
            <a:pPr algn="ctr" fontAlgn="base"/>
            <a:endParaRPr lang="ru-RU" sz="22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200" b="1" i="1" dirty="0" smtClean="0">
                <a:solidFill>
                  <a:srgbClr val="C00000"/>
                </a:solidFill>
              </a:rPr>
              <a:t>Цветные </a:t>
            </a:r>
            <a:r>
              <a:rPr lang="ru-RU" sz="2200" b="1" i="1" dirty="0">
                <a:solidFill>
                  <a:srgbClr val="C00000"/>
                </a:solidFill>
              </a:rPr>
              <a:t>спектрозональные пленки</a:t>
            </a:r>
            <a:r>
              <a:rPr lang="ru-RU" sz="2200" b="1" i="1" dirty="0">
                <a:solidFill>
                  <a:srgbClr val="002060"/>
                </a:solidFill>
              </a:rPr>
              <a:t> имеют два или три светочувствительных слоя. В последнем случае один из слоев чувствителен к ближнему инфракрасному участку спектра. Наш глаз не воспринимает такое излучение, поэтому введение этого слоя приводит к искаженной цветопередаче на этих снимках, например, растительность может иметь красный, сиреневый или голубой цвет.</a:t>
            </a:r>
          </a:p>
        </p:txBody>
      </p:sp>
    </p:spTree>
    <p:extLst>
      <p:ext uri="{BB962C8B-B14F-4D97-AF65-F5344CB8AC3E}">
        <p14:creationId xmlns:p14="http://schemas.microsoft.com/office/powerpoint/2010/main" val="32908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90914" y="333137"/>
            <a:ext cx="6840760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200" b="1" i="1" dirty="0">
                <a:solidFill>
                  <a:srgbClr val="002060"/>
                </a:solidFill>
              </a:rPr>
              <a:t>Фотоснимки изготавливают контактным путем с негатива — первичного материала фотосъемки. </a:t>
            </a:r>
            <a:r>
              <a:rPr lang="ru-RU" sz="2200" b="1" i="1" dirty="0" smtClean="0">
                <a:solidFill>
                  <a:srgbClr val="002060"/>
                </a:solidFill>
              </a:rPr>
              <a:t>Наиболее </a:t>
            </a:r>
            <a:r>
              <a:rPr lang="ru-RU" sz="2200" b="1" i="1" dirty="0">
                <a:solidFill>
                  <a:srgbClr val="002060"/>
                </a:solidFill>
              </a:rPr>
              <a:t>распространенный формат фотоснимков </a:t>
            </a:r>
            <a:r>
              <a:rPr lang="ru-RU" sz="2200" b="1" i="1" dirty="0">
                <a:solidFill>
                  <a:srgbClr val="C00000"/>
                </a:solidFill>
              </a:rPr>
              <a:t>— 18х18; 23х23; 30х30 см.</a:t>
            </a:r>
          </a:p>
          <a:p>
            <a:pPr algn="ctr" fontAlgn="base"/>
            <a:endParaRPr lang="ru-RU" sz="22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100" b="1" i="1" dirty="0" smtClean="0">
                <a:solidFill>
                  <a:srgbClr val="C00000"/>
                </a:solidFill>
              </a:rPr>
              <a:t>Черно-белые </a:t>
            </a:r>
            <a:r>
              <a:rPr lang="ru-RU" sz="2100" b="1" i="1" dirty="0">
                <a:solidFill>
                  <a:srgbClr val="C00000"/>
                </a:solidFill>
              </a:rPr>
              <a:t>отпечатки</a:t>
            </a:r>
            <a:r>
              <a:rPr lang="ru-RU" sz="2100" b="1" i="1" dirty="0">
                <a:solidFill>
                  <a:srgbClr val="002060"/>
                </a:solidFill>
              </a:rPr>
              <a:t> передают изображение поверхности земли в черно-белых тонах. При нормальном зрении без особого напряжения между белым и черным цветами удается различать до 35 оттенков.</a:t>
            </a:r>
          </a:p>
          <a:p>
            <a:pPr algn="ctr" fontAlgn="base"/>
            <a:endParaRPr lang="ru-RU" sz="21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100" b="1" i="1" dirty="0" smtClean="0">
                <a:solidFill>
                  <a:srgbClr val="C00000"/>
                </a:solidFill>
              </a:rPr>
              <a:t>Цветная </a:t>
            </a:r>
            <a:r>
              <a:rPr lang="ru-RU" sz="2100" b="1" i="1" dirty="0">
                <a:solidFill>
                  <a:srgbClr val="C00000"/>
                </a:solidFill>
              </a:rPr>
              <a:t>и спектрозональная аэрофотосъемки</a:t>
            </a:r>
            <a:r>
              <a:rPr lang="ru-RU" sz="2100" b="1" i="1" dirty="0">
                <a:solidFill>
                  <a:srgbClr val="002060"/>
                </a:solidFill>
              </a:rPr>
              <a:t> – применяются, например, при геологических работах</a:t>
            </a:r>
            <a:r>
              <a:rPr lang="ru-RU" sz="2100" b="1" i="1" dirty="0" smtClean="0">
                <a:solidFill>
                  <a:srgbClr val="002060"/>
                </a:solidFill>
              </a:rPr>
              <a:t>.</a:t>
            </a:r>
          </a:p>
          <a:p>
            <a:pPr algn="ctr" fontAlgn="base"/>
            <a:endParaRPr lang="ru-RU" sz="2100" b="1" i="1" dirty="0">
              <a:solidFill>
                <a:srgbClr val="002060"/>
              </a:solidFill>
            </a:endParaRPr>
          </a:p>
          <a:p>
            <a:pPr algn="ctr" fontAlgn="base"/>
            <a:r>
              <a:rPr lang="ru-RU" sz="2100" b="1" i="1" dirty="0">
                <a:solidFill>
                  <a:srgbClr val="C00000"/>
                </a:solidFill>
              </a:rPr>
              <a:t>Цветные фотоснимки </a:t>
            </a:r>
            <a:r>
              <a:rPr lang="ru-RU" sz="2100" b="1" i="1" dirty="0">
                <a:solidFill>
                  <a:srgbClr val="002060"/>
                </a:solidFill>
              </a:rPr>
              <a:t>дают изображения, в большей степени приближающиеся к естественным цветам объектов, что может служить основным признаком при дешифрировании фотоснимков.</a:t>
            </a:r>
          </a:p>
        </p:txBody>
      </p:sp>
    </p:spTree>
    <p:extLst>
      <p:ext uri="{BB962C8B-B14F-4D97-AF65-F5344CB8AC3E}">
        <p14:creationId xmlns:p14="http://schemas.microsoft.com/office/powerpoint/2010/main" val="165155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29094" y="1228396"/>
            <a:ext cx="76145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Черно-белые фотографические </a:t>
            </a:r>
            <a:r>
              <a:rPr lang="ru-RU" sz="2800" b="1" i="1" dirty="0" smtClean="0">
                <a:solidFill>
                  <a:srgbClr val="C00000"/>
                </a:solidFill>
              </a:rPr>
              <a:t>материалы</a:t>
            </a:r>
          </a:p>
          <a:p>
            <a:pPr algn="ctr"/>
            <a:endParaRPr lang="ru-RU" sz="2800" b="1" i="1" dirty="0">
              <a:solidFill>
                <a:srgbClr val="C00000"/>
              </a:solidFill>
            </a:endParaRPr>
          </a:p>
          <a:p>
            <a:pPr algn="ctr"/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Основу </a:t>
            </a:r>
            <a:r>
              <a:rPr lang="ru-RU" sz="2800" b="1" i="1" dirty="0">
                <a:solidFill>
                  <a:srgbClr val="002060"/>
                </a:solidFill>
              </a:rPr>
              <a:t>их составля­ет светочувствительный фотографический (эмульсионный) слой, в котором взвешены микроско­пические (около 1 мкм) крис­таллы бромистого серебра.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От </a:t>
            </a:r>
            <a:r>
              <a:rPr lang="ru-RU" sz="2800" b="1" i="1" dirty="0">
                <a:solidFill>
                  <a:srgbClr val="002060"/>
                </a:solidFill>
              </a:rPr>
              <a:t>их размера зависит чувствитель­ность слоя: чем крупнее крис­таллы, тем выше светочувстви­тельность.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278284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1700808"/>
            <a:ext cx="72891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Для </a:t>
            </a:r>
            <a:r>
              <a:rPr lang="ru-RU" sz="2800" b="1" i="1" dirty="0">
                <a:solidFill>
                  <a:srgbClr val="002060"/>
                </a:solidFill>
              </a:rPr>
              <a:t>получения цветного изображе­ния в светочувствительный фотографический слой дополнитель­но вводят специальную цветообразующую компоненту. Наиболее распространены компоненты, дающие желтый (Ж), пурпурный (П) и голубой (Г) цвета. Для получения цветных снимков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ис­пользуют </a:t>
            </a:r>
            <a:r>
              <a:rPr lang="ru-RU" sz="2800" b="1" i="1" dirty="0">
                <a:solidFill>
                  <a:srgbClr val="002060"/>
                </a:solidFill>
              </a:rPr>
              <a:t>многослойные (двух- и трехслойные) фотоматериалы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620688"/>
            <a:ext cx="588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Цветные фотоматериалы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4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476672"/>
            <a:ext cx="75608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i="1" dirty="0">
                <a:solidFill>
                  <a:srgbClr val="C00000"/>
                </a:solidFill>
              </a:rPr>
              <a:t>Фотосъёмка </a:t>
            </a:r>
            <a:r>
              <a:rPr lang="ru-RU" sz="3200" i="1" dirty="0">
                <a:solidFill>
                  <a:srgbClr val="002060"/>
                </a:solidFill>
              </a:rPr>
              <a:t>— фотографирование территории с большой высоты при помощи фотоаппарата, установленного на летательном аппарате</a:t>
            </a:r>
            <a:r>
              <a:rPr lang="ru-RU" sz="3200" i="1" dirty="0" smtClean="0">
                <a:solidFill>
                  <a:srgbClr val="002060"/>
                </a:solidFill>
              </a:rPr>
              <a:t>:</a:t>
            </a:r>
          </a:p>
          <a:p>
            <a:pPr algn="ctr" fontAlgn="base"/>
            <a:endParaRPr lang="ru-RU" sz="3200" i="1" dirty="0">
              <a:solidFill>
                <a:srgbClr val="002060"/>
              </a:solidFill>
            </a:endParaRPr>
          </a:p>
          <a:p>
            <a:pPr algn="ctr" fontAlgn="base"/>
            <a:r>
              <a:rPr lang="ru-RU" sz="3200" i="1" dirty="0">
                <a:solidFill>
                  <a:srgbClr val="002060"/>
                </a:solidFill>
              </a:rPr>
              <a:t>1)      на небольших высотах: на самолёте, вертолёте, беспилотном летательном аппарате</a:t>
            </a:r>
            <a:r>
              <a:rPr lang="ru-RU" sz="3200" i="1" dirty="0" smtClean="0">
                <a:solidFill>
                  <a:srgbClr val="002060"/>
                </a:solidFill>
              </a:rPr>
              <a:t>;</a:t>
            </a:r>
          </a:p>
          <a:p>
            <a:pPr algn="ctr" fontAlgn="base"/>
            <a:endParaRPr lang="ru-RU" sz="3200" i="1" dirty="0">
              <a:solidFill>
                <a:srgbClr val="002060"/>
              </a:solidFill>
            </a:endParaRPr>
          </a:p>
          <a:p>
            <a:pPr algn="ctr" fontAlgn="base"/>
            <a:r>
              <a:rPr lang="ru-RU" sz="3200" i="1" dirty="0">
                <a:solidFill>
                  <a:srgbClr val="002060"/>
                </a:solidFill>
              </a:rPr>
              <a:t>2)      на большой высоте: на спутнике или специальной ракете.</a:t>
            </a:r>
          </a:p>
        </p:txBody>
      </p:sp>
    </p:spTree>
    <p:extLst>
      <p:ext uri="{BB962C8B-B14F-4D97-AF65-F5344CB8AC3E}">
        <p14:creationId xmlns:p14="http://schemas.microsoft.com/office/powerpoint/2010/main" val="52325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1412776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</a:rPr>
              <a:t>Фотосъемка </a:t>
            </a:r>
            <a:r>
              <a:rPr lang="ru-RU" sz="2400" b="1" i="1" dirty="0">
                <a:solidFill>
                  <a:srgbClr val="002060"/>
                </a:solidFill>
              </a:rPr>
              <a:t>имеет несколько возможностей для съемки, при которых плоскость фотоаппарата занимает</a:t>
            </a:r>
            <a:r>
              <a:rPr lang="ru-RU" sz="2400" b="1" i="1" dirty="0" smtClean="0">
                <a:solidFill>
                  <a:srgbClr val="002060"/>
                </a:solidFill>
              </a:rPr>
              <a:t>:</a:t>
            </a:r>
          </a:p>
          <a:p>
            <a:pPr algn="ctr" fontAlgn="base"/>
            <a:endParaRPr lang="ru-RU" sz="2400" b="1" i="1" dirty="0">
              <a:solidFill>
                <a:srgbClr val="002060"/>
              </a:solidFill>
            </a:endParaRP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1.  плановая фотосъемка – горизонтальное положение фотоаппарата</a:t>
            </a:r>
            <a:r>
              <a:rPr lang="ru-RU" sz="2400" b="1" i="1" dirty="0" smtClean="0">
                <a:solidFill>
                  <a:srgbClr val="002060"/>
                </a:solidFill>
              </a:rPr>
              <a:t>,</a:t>
            </a:r>
          </a:p>
          <a:p>
            <a:pPr fontAlgn="base"/>
            <a:endParaRPr lang="ru-RU" sz="2400" b="1" i="1" dirty="0">
              <a:solidFill>
                <a:srgbClr val="002060"/>
              </a:solidFill>
            </a:endParaRP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2.  перспективная фотосъемка – наклонное положение</a:t>
            </a:r>
            <a:r>
              <a:rPr lang="ru-RU" sz="2400" b="1" i="1" dirty="0" smtClean="0">
                <a:solidFill>
                  <a:srgbClr val="002060"/>
                </a:solidFill>
              </a:rPr>
              <a:t>,</a:t>
            </a:r>
          </a:p>
          <a:p>
            <a:pPr fontAlgn="base"/>
            <a:endParaRPr lang="ru-RU" sz="2400" b="1" i="1" dirty="0">
              <a:solidFill>
                <a:srgbClr val="002060"/>
              </a:solidFill>
            </a:endParaRP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3.  панорамная фотосъемка – фотографирование на цилиндрическую поверхность или вращающимся объективом.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8055" y="548680"/>
            <a:ext cx="4467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4000" b="1" i="1" dirty="0">
                <a:solidFill>
                  <a:srgbClr val="C00000"/>
                </a:solidFill>
              </a:rPr>
              <a:t>Виды фотосъемок</a:t>
            </a:r>
            <a:endParaRPr lang="ru-RU" sz="4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1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404664"/>
            <a:ext cx="74888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1" dirty="0">
                <a:solidFill>
                  <a:srgbClr val="002060"/>
                </a:solidFill>
              </a:rPr>
              <a:t>Фотографирование можно производить одиночными фотоснимками</a:t>
            </a:r>
            <a:r>
              <a:rPr lang="ru-RU" sz="2800" b="1" i="1" dirty="0" smtClean="0">
                <a:solidFill>
                  <a:srgbClr val="002060"/>
                </a:solidFill>
              </a:rPr>
              <a:t>:</a:t>
            </a:r>
          </a:p>
          <a:p>
            <a:pPr algn="ctr" fontAlgn="base"/>
            <a:endParaRPr lang="ru-RU" sz="2800" b="1" i="1" dirty="0">
              <a:solidFill>
                <a:srgbClr val="002060"/>
              </a:solidFill>
            </a:endParaRPr>
          </a:p>
          <a:p>
            <a:pPr fontAlgn="base"/>
            <a:r>
              <a:rPr lang="ru-RU" sz="2800" b="1" i="1" dirty="0">
                <a:solidFill>
                  <a:srgbClr val="002060"/>
                </a:solidFill>
              </a:rPr>
              <a:t>1.    по определённому направлению – </a:t>
            </a:r>
            <a:r>
              <a:rPr lang="ru-RU" sz="2800" b="1" i="1" dirty="0">
                <a:solidFill>
                  <a:srgbClr val="C00000"/>
                </a:solidFill>
              </a:rPr>
              <a:t>маршрутная фотосъемка</a:t>
            </a:r>
            <a:r>
              <a:rPr lang="ru-RU" sz="2800" b="1" i="1" dirty="0" smtClean="0">
                <a:solidFill>
                  <a:srgbClr val="002060"/>
                </a:solidFill>
              </a:rPr>
              <a:t>;</a:t>
            </a:r>
          </a:p>
          <a:p>
            <a:pPr fontAlgn="base"/>
            <a:endParaRPr lang="ru-RU" sz="2800" b="1" i="1" dirty="0">
              <a:solidFill>
                <a:srgbClr val="002060"/>
              </a:solidFill>
            </a:endParaRPr>
          </a:p>
          <a:p>
            <a:pPr fontAlgn="base"/>
            <a:r>
              <a:rPr lang="ru-RU" sz="2800" b="1" i="1" dirty="0">
                <a:solidFill>
                  <a:srgbClr val="002060"/>
                </a:solidFill>
              </a:rPr>
              <a:t>2.    по площади – </a:t>
            </a:r>
            <a:r>
              <a:rPr lang="ru-RU" sz="2800" b="1" i="1" dirty="0">
                <a:solidFill>
                  <a:srgbClr val="C00000"/>
                </a:solidFill>
              </a:rPr>
              <a:t>площадная фотосъемка</a:t>
            </a:r>
            <a:r>
              <a:rPr lang="ru-RU" sz="2800" b="1" i="1" dirty="0">
                <a:solidFill>
                  <a:srgbClr val="002060"/>
                </a:solidFill>
              </a:rPr>
              <a:t>.</a:t>
            </a:r>
          </a:p>
          <a:p>
            <a:pPr fontAlgn="base"/>
            <a:r>
              <a:rPr lang="ru-RU" sz="2800" b="1" i="1" dirty="0">
                <a:solidFill>
                  <a:srgbClr val="002060"/>
                </a:solidFill>
              </a:rPr>
              <a:t> </a:t>
            </a:r>
          </a:p>
          <a:p>
            <a:pPr algn="ctr" fontAlgn="base"/>
            <a:r>
              <a:rPr lang="ru-RU" sz="2800" b="1" i="1" dirty="0">
                <a:solidFill>
                  <a:srgbClr val="002060"/>
                </a:solidFill>
              </a:rPr>
              <a:t>Фотосъемку осуществляют по сети параллельных маршрутов с перекрытием. При такой </a:t>
            </a:r>
            <a:r>
              <a:rPr lang="ru-RU" sz="2800" b="1" i="1" dirty="0">
                <a:solidFill>
                  <a:srgbClr val="C00000"/>
                </a:solidFill>
              </a:rPr>
              <a:t>конвергентной съемке </a:t>
            </a:r>
            <a:r>
              <a:rPr lang="ru-RU" sz="2800" b="1" i="1" dirty="0">
                <a:solidFill>
                  <a:srgbClr val="002060"/>
                </a:solidFill>
              </a:rPr>
              <a:t>(вперед-назад) происходит продольное и поперечное перекрытия фотоснимка.</a:t>
            </a:r>
          </a:p>
        </p:txBody>
      </p:sp>
    </p:spTree>
    <p:extLst>
      <p:ext uri="{BB962C8B-B14F-4D97-AF65-F5344CB8AC3E}">
        <p14:creationId xmlns:p14="http://schemas.microsoft.com/office/powerpoint/2010/main" val="32904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610168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1" dirty="0" smtClean="0">
                <a:solidFill>
                  <a:srgbClr val="002060"/>
                </a:solidFill>
              </a:rPr>
              <a:t>Качество </a:t>
            </a:r>
            <a:r>
              <a:rPr lang="ru-RU" sz="2800" b="1" i="1" dirty="0">
                <a:solidFill>
                  <a:srgbClr val="002060"/>
                </a:solidFill>
              </a:rPr>
              <a:t>съемки при </a:t>
            </a:r>
            <a:r>
              <a:rPr lang="ru-RU" sz="2800" b="1" i="1" dirty="0" smtClean="0">
                <a:solidFill>
                  <a:srgbClr val="002060"/>
                </a:solidFill>
              </a:rPr>
              <a:t>проведении фотографирования </a:t>
            </a:r>
            <a:r>
              <a:rPr lang="ru-RU" sz="2800" b="1" i="1" dirty="0">
                <a:solidFill>
                  <a:srgbClr val="002060"/>
                </a:solidFill>
              </a:rPr>
              <a:t>зависит от</a:t>
            </a:r>
            <a:r>
              <a:rPr lang="ru-RU" sz="2800" b="1" i="1" dirty="0" smtClean="0">
                <a:solidFill>
                  <a:srgbClr val="002060"/>
                </a:solidFill>
              </a:rPr>
              <a:t>:</a:t>
            </a:r>
          </a:p>
          <a:p>
            <a:pPr algn="ctr" fontAlgn="base"/>
            <a:endParaRPr lang="ru-RU" sz="2800" b="1" i="1" dirty="0">
              <a:solidFill>
                <a:srgbClr val="002060"/>
              </a:solidFill>
            </a:endParaRPr>
          </a:p>
          <a:p>
            <a:pPr fontAlgn="base"/>
            <a:r>
              <a:rPr lang="ru-RU" sz="2800" b="1" i="1" dirty="0">
                <a:solidFill>
                  <a:srgbClr val="002060"/>
                </a:solidFill>
              </a:rPr>
              <a:t>•        освещенность местности</a:t>
            </a:r>
            <a:r>
              <a:rPr lang="ru-RU" sz="2800" b="1" i="1" dirty="0" smtClean="0">
                <a:solidFill>
                  <a:srgbClr val="002060"/>
                </a:solidFill>
              </a:rPr>
              <a:t>,</a:t>
            </a:r>
          </a:p>
          <a:p>
            <a:pPr fontAlgn="base"/>
            <a:endParaRPr lang="ru-RU" sz="2800" b="1" i="1" dirty="0">
              <a:solidFill>
                <a:srgbClr val="002060"/>
              </a:solidFill>
            </a:endParaRPr>
          </a:p>
          <a:p>
            <a:pPr fontAlgn="base"/>
            <a:r>
              <a:rPr lang="ru-RU" sz="2800" b="1" i="1" dirty="0">
                <a:solidFill>
                  <a:srgbClr val="002060"/>
                </a:solidFill>
              </a:rPr>
              <a:t>•        состояние атмосферы</a:t>
            </a:r>
            <a:r>
              <a:rPr lang="ru-RU" sz="2800" b="1" i="1" dirty="0" smtClean="0">
                <a:solidFill>
                  <a:srgbClr val="002060"/>
                </a:solidFill>
              </a:rPr>
              <a:t>,</a:t>
            </a:r>
          </a:p>
          <a:p>
            <a:pPr fontAlgn="base"/>
            <a:endParaRPr lang="ru-RU" sz="2800" b="1" i="1" dirty="0">
              <a:solidFill>
                <a:srgbClr val="002060"/>
              </a:solidFill>
            </a:endParaRPr>
          </a:p>
          <a:p>
            <a:pPr fontAlgn="base"/>
            <a:r>
              <a:rPr lang="ru-RU" sz="2800" b="1" i="1" dirty="0">
                <a:solidFill>
                  <a:srgbClr val="002060"/>
                </a:solidFill>
              </a:rPr>
              <a:t>•        время года и др.</a:t>
            </a:r>
          </a:p>
        </p:txBody>
      </p:sp>
    </p:spTree>
    <p:extLst>
      <p:ext uri="{BB962C8B-B14F-4D97-AF65-F5344CB8AC3E}">
        <p14:creationId xmlns:p14="http://schemas.microsoft.com/office/powerpoint/2010/main" val="24403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448660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>
                <a:solidFill>
                  <a:srgbClr val="C00000"/>
                </a:solidFill>
              </a:rPr>
              <a:t>Недостатком фотосъемки являются искажения объектов, из-за: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1.    наклона фотокамеры;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2. разности высоты местности (рельеф).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 </a:t>
            </a:r>
          </a:p>
          <a:p>
            <a:pPr algn="ctr" fontAlgn="base"/>
            <a:r>
              <a:rPr lang="ru-RU" sz="2400" b="1" i="1" dirty="0">
                <a:solidFill>
                  <a:srgbClr val="C00000"/>
                </a:solidFill>
              </a:rPr>
              <a:t>Достоинства фотографического метода: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 возможность получать снимки с очень высоким разрешением,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 с высокими геометрическими и фотометрическими свойствами.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 на снимке изображаются большие объекты, не видимые с земли (например, астроблемы).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   фотографические пленки — экономичный и надежный способ хранения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9526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1124744"/>
            <a:ext cx="68945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</a:rPr>
              <a:t>Чаще аэрофотосъемка выполняется однообъективным фотоаппаратом, но если требуется увеличить площадь снимка, используются </a:t>
            </a:r>
            <a:r>
              <a:rPr lang="ru-RU" sz="3200" b="1" i="1" dirty="0" err="1">
                <a:solidFill>
                  <a:schemeClr val="accent3">
                    <a:lumMod val="50000"/>
                  </a:schemeClr>
                </a:solidFill>
              </a:rPr>
              <a:t>многообъективные</a:t>
            </a: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i="1" dirty="0" err="1">
                <a:solidFill>
                  <a:schemeClr val="accent3">
                    <a:lumMod val="50000"/>
                  </a:schemeClr>
                </a:solidFill>
              </a:rPr>
              <a:t>аэрофотоаппараты</a:t>
            </a: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</a:rPr>
              <a:t>, выполняющие многозональную съемку.</a:t>
            </a:r>
          </a:p>
        </p:txBody>
      </p:sp>
    </p:spTree>
    <p:extLst>
      <p:ext uri="{BB962C8B-B14F-4D97-AF65-F5344CB8AC3E}">
        <p14:creationId xmlns:p14="http://schemas.microsoft.com/office/powerpoint/2010/main" val="201342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993" y="548680"/>
            <a:ext cx="756084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600" b="1" i="1" dirty="0">
                <a:solidFill>
                  <a:srgbClr val="C00000"/>
                </a:solidFill>
              </a:rPr>
              <a:t>Современные фотоаппараты делятся на </a:t>
            </a:r>
            <a:endParaRPr lang="ru-RU" sz="3600" b="1" i="1" dirty="0" smtClean="0">
              <a:solidFill>
                <a:srgbClr val="C00000"/>
              </a:solidFill>
            </a:endParaRPr>
          </a:p>
          <a:p>
            <a:pPr algn="ctr" fontAlgn="base"/>
            <a:r>
              <a:rPr lang="ru-RU" sz="3600" b="1" i="1" dirty="0" smtClean="0">
                <a:solidFill>
                  <a:srgbClr val="C00000"/>
                </a:solidFill>
              </a:rPr>
              <a:t>4 </a:t>
            </a:r>
            <a:r>
              <a:rPr lang="ru-RU" sz="3600" b="1" i="1" dirty="0">
                <a:solidFill>
                  <a:srgbClr val="C00000"/>
                </a:solidFill>
              </a:rPr>
              <a:t>категории:</a:t>
            </a:r>
          </a:p>
          <a:p>
            <a:pPr fontAlgn="base"/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1.    </a:t>
            </a:r>
            <a:r>
              <a:rPr lang="ru-RU" sz="3300" dirty="0" err="1">
                <a:solidFill>
                  <a:schemeClr val="accent3">
                    <a:lumMod val="50000"/>
                  </a:schemeClr>
                </a:solidFill>
              </a:rPr>
              <a:t>Узкоугольные</a:t>
            </a:r>
            <a:r>
              <a:rPr lang="ru-RU" sz="3300" dirty="0">
                <a:solidFill>
                  <a:schemeClr val="accent3">
                    <a:lumMod val="50000"/>
                  </a:schemeClr>
                </a:solidFill>
              </a:rPr>
              <a:t> длиннофокусные </a:t>
            </a:r>
            <a:endParaRPr lang="ru-RU" sz="33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endParaRPr lang="ru-RU" sz="3300" dirty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r>
              <a:rPr lang="ru-RU" sz="3300" dirty="0">
                <a:solidFill>
                  <a:schemeClr val="accent3">
                    <a:lumMod val="50000"/>
                  </a:schemeClr>
                </a:solidFill>
              </a:rPr>
              <a:t>2.    </a:t>
            </a:r>
            <a:r>
              <a:rPr lang="ru-RU" sz="3300" dirty="0" err="1">
                <a:solidFill>
                  <a:schemeClr val="accent3">
                    <a:lumMod val="50000"/>
                  </a:schemeClr>
                </a:solidFill>
              </a:rPr>
              <a:t>Нормальноугольные</a:t>
            </a:r>
            <a:r>
              <a:rPr lang="ru-RU" sz="33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fontAlgn="base"/>
            <a:r>
              <a:rPr lang="ru-RU" sz="3300" dirty="0">
                <a:solidFill>
                  <a:schemeClr val="accent3">
                    <a:lumMod val="50000"/>
                  </a:schemeClr>
                </a:solidFill>
              </a:rPr>
              <a:t>3.    Широкоугольные короткофокусные </a:t>
            </a:r>
          </a:p>
          <a:p>
            <a:pPr fontAlgn="base"/>
            <a:endParaRPr lang="ru-RU" sz="3300" dirty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r>
              <a:rPr lang="ru-RU" sz="3300" dirty="0">
                <a:solidFill>
                  <a:schemeClr val="accent3">
                    <a:lumMod val="50000"/>
                  </a:schemeClr>
                </a:solidFill>
              </a:rPr>
              <a:t>4.    </a:t>
            </a:r>
            <a:r>
              <a:rPr lang="ru-RU" sz="3300" dirty="0" err="1">
                <a:solidFill>
                  <a:schemeClr val="accent3">
                    <a:lumMod val="50000"/>
                  </a:schemeClr>
                </a:solidFill>
              </a:rPr>
              <a:t>Сверхширокоугольные</a:t>
            </a:r>
            <a:r>
              <a:rPr lang="ru-RU" sz="33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03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67093" y="620688"/>
            <a:ext cx="712879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1" dirty="0">
                <a:solidFill>
                  <a:srgbClr val="C00000"/>
                </a:solidFill>
              </a:rPr>
              <a:t>Спектрозональная съемка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заключается в фотографировании объектов в двух различных зонах спектра, включая невидимые ультрафиолетовую и инфракрасную зоны.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 fontAlgn="base"/>
            <a:endParaRPr lang="ru-RU" sz="2800" b="1" i="1" dirty="0">
              <a:solidFill>
                <a:srgbClr val="002060"/>
              </a:solidFill>
            </a:endParaRPr>
          </a:p>
          <a:p>
            <a:pPr algn="ctr" fontAlgn="base"/>
            <a:endParaRPr lang="ru-RU" sz="28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800" b="1" i="1" dirty="0" smtClean="0">
                <a:solidFill>
                  <a:srgbClr val="C00000"/>
                </a:solidFill>
              </a:rPr>
              <a:t>Спектрозональное </a:t>
            </a:r>
            <a:r>
              <a:rPr lang="ru-RU" sz="2800" b="1" i="1" dirty="0">
                <a:solidFill>
                  <a:srgbClr val="C00000"/>
                </a:solidFill>
              </a:rPr>
              <a:t>фотографирование </a:t>
            </a:r>
            <a:r>
              <a:rPr lang="ru-RU" sz="2800" b="1" i="1" dirty="0">
                <a:solidFill>
                  <a:srgbClr val="002060"/>
                </a:solidFill>
              </a:rPr>
              <a:t>основано на свойствах объектов в разной степени отражать различные лучи спектра.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 fontAlgn="base"/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8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09328" y="959970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600" b="1" i="1" dirty="0">
                <a:solidFill>
                  <a:srgbClr val="C00000"/>
                </a:solidFill>
              </a:rPr>
              <a:t>Многозональная съемка </a:t>
            </a:r>
            <a:r>
              <a:rPr lang="ru-RU" sz="3600" b="1" i="1" dirty="0">
                <a:solidFill>
                  <a:srgbClr val="002060"/>
                </a:solidFill>
              </a:rPr>
              <a:t>проводится</a:t>
            </a:r>
            <a:r>
              <a:rPr lang="ru-RU" sz="3600" b="1" i="1" dirty="0" smtClean="0">
                <a:solidFill>
                  <a:srgbClr val="002060"/>
                </a:solidFill>
              </a:rPr>
              <a:t>:</a:t>
            </a:r>
          </a:p>
          <a:p>
            <a:pPr algn="ctr" fontAlgn="base"/>
            <a:endParaRPr lang="ru-RU" sz="3600" b="1" i="1" dirty="0">
              <a:solidFill>
                <a:srgbClr val="002060"/>
              </a:solidFill>
            </a:endParaRPr>
          </a:p>
          <a:p>
            <a:pPr algn="ctr" fontAlgn="base"/>
            <a:r>
              <a:rPr lang="ru-RU" sz="3600" b="1" i="1" dirty="0">
                <a:solidFill>
                  <a:srgbClr val="002060"/>
                </a:solidFill>
              </a:rPr>
              <a:t>•        с помощью фотографических </a:t>
            </a:r>
            <a:r>
              <a:rPr lang="ru-RU" sz="3600" b="1" i="1" dirty="0" smtClean="0">
                <a:solidFill>
                  <a:srgbClr val="002060"/>
                </a:solidFill>
              </a:rPr>
              <a:t>систем</a:t>
            </a:r>
          </a:p>
          <a:p>
            <a:pPr algn="ctr" fontAlgn="base"/>
            <a:endParaRPr lang="ru-RU" sz="3600" b="1" i="1" dirty="0">
              <a:solidFill>
                <a:srgbClr val="002060"/>
              </a:solidFill>
            </a:endParaRPr>
          </a:p>
          <a:p>
            <a:pPr algn="ctr" fontAlgn="base"/>
            <a:r>
              <a:rPr lang="ru-RU" sz="3600" b="1" i="1" dirty="0">
                <a:solidFill>
                  <a:srgbClr val="002060"/>
                </a:solidFill>
              </a:rPr>
              <a:t>•        </a:t>
            </a:r>
            <a:r>
              <a:rPr lang="ru-RU" sz="3600" b="1" i="1" dirty="0" smtClean="0">
                <a:solidFill>
                  <a:srgbClr val="002060"/>
                </a:solidFill>
              </a:rPr>
              <a:t>электронно-оптических </a:t>
            </a:r>
            <a:r>
              <a:rPr lang="ru-RU" sz="3600" b="1" i="1" dirty="0">
                <a:solidFill>
                  <a:srgbClr val="002060"/>
                </a:solidFill>
              </a:rPr>
              <a:t>сканирующих систем.</a:t>
            </a:r>
          </a:p>
        </p:txBody>
      </p:sp>
    </p:spTree>
    <p:extLst>
      <p:ext uri="{BB962C8B-B14F-4D97-AF65-F5344CB8AC3E}">
        <p14:creationId xmlns:p14="http://schemas.microsoft.com/office/powerpoint/2010/main" val="186507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9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494827"/>
            <a:ext cx="770485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Многозональный фотографический снимок </a:t>
            </a:r>
            <a:r>
              <a:rPr lang="ru-RU" sz="2400" b="1" i="1" dirty="0">
                <a:solidFill>
                  <a:srgbClr val="002060"/>
                </a:solidFill>
              </a:rPr>
              <a:t>представляет собой серию из нескольких черно-белых </a:t>
            </a:r>
            <a:r>
              <a:rPr lang="ru-RU" sz="2400" b="1" i="1" dirty="0" smtClean="0">
                <a:solidFill>
                  <a:srgbClr val="002060"/>
                </a:solidFill>
              </a:rPr>
              <a:t>снимков. </a:t>
            </a:r>
          </a:p>
          <a:p>
            <a:pPr algn="ctr" fontAlgn="base"/>
            <a:r>
              <a:rPr lang="ru-RU" sz="2400" b="1" i="1" dirty="0">
                <a:solidFill>
                  <a:srgbClr val="002060"/>
                </a:solidFill>
              </a:rPr>
              <a:t>Многозональная съемка занимает ведущее место среди других видов аэрокосмических съемок.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</a:rPr>
              <a:t>Её </a:t>
            </a:r>
            <a:r>
              <a:rPr lang="ru-RU" sz="2400" b="1" i="1" dirty="0">
                <a:solidFill>
                  <a:srgbClr val="002060"/>
                </a:solidFill>
              </a:rPr>
              <a:t>осуществляют: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либо многокамерными синхронизирован. аппаратами, обеспечивающими одновременную съемку объектов земной поверхности в разных зонах спектра,</a:t>
            </a:r>
          </a:p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•   либо одной камерой с несколькими объективами, в которых используются различные виды пленок, чувствительные к видимой и ближней инфракрасной частям спектра.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72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Основная аппаратура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err="1" smtClean="0">
                <a:solidFill>
                  <a:srgbClr val="C00000"/>
                </a:solidFill>
              </a:rPr>
              <a:t>фотометодов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http://www.photohistory.ru/Pictures/MKF-6-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71876"/>
            <a:ext cx="3577580" cy="37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674674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C00000"/>
                </a:solidFill>
              </a:rPr>
              <a:t>Фотографическая съемочная камера </a:t>
            </a:r>
            <a:r>
              <a:rPr lang="ru-RU" sz="2400" dirty="0" smtClean="0">
                <a:solidFill>
                  <a:srgbClr val="C00000"/>
                </a:solidFill>
              </a:rPr>
              <a:t>МКФ-6 </a:t>
            </a:r>
            <a:r>
              <a:rPr lang="ru-RU" sz="2400" dirty="0" smtClean="0">
                <a:solidFill>
                  <a:srgbClr val="002060"/>
                </a:solidFill>
              </a:rPr>
              <a:t>обеспечивает </a:t>
            </a:r>
            <a:r>
              <a:rPr lang="ru-RU" sz="2400" dirty="0">
                <a:solidFill>
                  <a:srgbClr val="002060"/>
                </a:solidFill>
              </a:rPr>
              <a:t>синхронное получение шести снимков:</a:t>
            </a:r>
          </a:p>
          <a:p>
            <a:pPr marL="342900" lvl="0" indent="-342900" fontAlgn="base">
              <a:buFont typeface="Wingdings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четырех – в видимой </a:t>
            </a:r>
            <a:r>
              <a:rPr lang="ru-RU" sz="2400" dirty="0" smtClean="0">
                <a:solidFill>
                  <a:srgbClr val="002060"/>
                </a:solidFill>
              </a:rPr>
              <a:t>области</a:t>
            </a:r>
          </a:p>
          <a:p>
            <a:pPr lvl="0" fontAlgn="base"/>
            <a:endParaRPr lang="ru-RU" sz="2400" dirty="0">
              <a:solidFill>
                <a:srgbClr val="002060"/>
              </a:solidFill>
            </a:endParaRPr>
          </a:p>
          <a:p>
            <a:pPr marL="342900" lvl="0" indent="-342900" fontAlgn="base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</a:rPr>
              <a:t>двух </a:t>
            </a:r>
            <a:r>
              <a:rPr lang="ru-RU" sz="2400" dirty="0">
                <a:solidFill>
                  <a:srgbClr val="002060"/>
                </a:solidFill>
              </a:rPr>
              <a:t>– в ближней инфракрасной.</a:t>
            </a:r>
          </a:p>
        </p:txBody>
      </p:sp>
    </p:spTree>
    <p:extLst>
      <p:ext uri="{BB962C8B-B14F-4D97-AF65-F5344CB8AC3E}">
        <p14:creationId xmlns:p14="http://schemas.microsoft.com/office/powerpoint/2010/main" val="418756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C00000"/>
                </a:solidFill>
              </a:rPr>
              <a:t>Основная аппаратура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err="1" smtClean="0">
                <a:solidFill>
                  <a:srgbClr val="C00000"/>
                </a:solidFill>
              </a:rPr>
              <a:t>фотометодов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478434"/>
            <a:ext cx="741682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300" b="1" i="1" dirty="0">
                <a:solidFill>
                  <a:srgbClr val="C00000"/>
                </a:solidFill>
              </a:rPr>
              <a:t>Фотографическая камера МК-4</a:t>
            </a:r>
            <a:r>
              <a:rPr lang="ru-RU" sz="2300" b="1" i="1" dirty="0">
                <a:solidFill>
                  <a:srgbClr val="002060"/>
                </a:solidFill>
              </a:rPr>
              <a:t>, одна из используемых для съемки из космоса, имеет </a:t>
            </a:r>
            <a:r>
              <a:rPr lang="ru-RU" sz="2300" b="1" i="1" dirty="0" smtClean="0">
                <a:solidFill>
                  <a:srgbClr val="002060"/>
                </a:solidFill>
              </a:rPr>
              <a:t>4 канала:</a:t>
            </a:r>
          </a:p>
          <a:p>
            <a:pPr algn="ctr" fontAlgn="base"/>
            <a:endParaRPr lang="ru-RU" sz="2300" b="1" i="1" dirty="0">
              <a:solidFill>
                <a:srgbClr val="002060"/>
              </a:solidFill>
            </a:endParaRPr>
          </a:p>
          <a:p>
            <a:pPr algn="just" fontAlgn="base"/>
            <a:r>
              <a:rPr lang="ru-RU" sz="2300" b="1" i="1" dirty="0">
                <a:solidFill>
                  <a:srgbClr val="002060"/>
                </a:solidFill>
              </a:rPr>
              <a:t>•  в трех из них – получают зональные черно-белые снимки в участках спектра мкм:   0,515-0,900</a:t>
            </a:r>
            <a:r>
              <a:rPr lang="ru-RU" sz="2300" b="1" i="1" dirty="0" smtClean="0">
                <a:solidFill>
                  <a:srgbClr val="002060"/>
                </a:solidFill>
              </a:rPr>
              <a:t>;</a:t>
            </a:r>
          </a:p>
          <a:p>
            <a:pPr algn="just" fontAlgn="base"/>
            <a:endParaRPr lang="ru-RU" sz="2300" b="1" i="1" dirty="0">
              <a:solidFill>
                <a:srgbClr val="002060"/>
              </a:solidFill>
            </a:endParaRPr>
          </a:p>
          <a:p>
            <a:pPr algn="just" fontAlgn="base"/>
            <a:r>
              <a:rPr lang="ru-RU" sz="2300" b="1" i="1" dirty="0">
                <a:solidFill>
                  <a:srgbClr val="002060"/>
                </a:solidFill>
              </a:rPr>
              <a:t>•  в четвертом – снимок на цветной спектрозональной пленке в широкой зоне 0,570-0,810 мкм.</a:t>
            </a:r>
          </a:p>
        </p:txBody>
      </p:sp>
    </p:spTree>
    <p:extLst>
      <p:ext uri="{BB962C8B-B14F-4D97-AF65-F5344CB8AC3E}">
        <p14:creationId xmlns:p14="http://schemas.microsoft.com/office/powerpoint/2010/main" val="119488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B85603-3801-4F06-94FD-C02419DBAEAD}"/>
</file>

<file path=customXml/itemProps2.xml><?xml version="1.0" encoding="utf-8"?>
<ds:datastoreItem xmlns:ds="http://schemas.openxmlformats.org/officeDocument/2006/customXml" ds:itemID="{2F052FCA-4DA6-4712-82CC-70BB12D902A5}"/>
</file>

<file path=customXml/itemProps3.xml><?xml version="1.0" encoding="utf-8"?>
<ds:datastoreItem xmlns:ds="http://schemas.openxmlformats.org/officeDocument/2006/customXml" ds:itemID="{B67963EC-6B0B-4B5E-80DD-ECCD6C89F7FD}"/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385</Words>
  <Application>Microsoft Office PowerPoint</Application>
  <PresentationFormat>Экран (4:3)</PresentationFormat>
  <Paragraphs>126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Фотографические  методы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Основная аппаратура  фотометодов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ййй</dc:creator>
  <cp:lastModifiedBy>Marina</cp:lastModifiedBy>
  <cp:revision>22</cp:revision>
  <dcterms:created xsi:type="dcterms:W3CDTF">2014-02-19T12:25:52Z</dcterms:created>
  <dcterms:modified xsi:type="dcterms:W3CDTF">2015-11-29T11:21:58Z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